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D70D8-9BEC-4FF6-CDA6-C0BDC94EC43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8E276E2-DBE0-A4B5-B2C6-54045CAF5B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FCE870C-D4D9-A302-2FE1-CFDC69439BBD}"/>
              </a:ext>
            </a:extLst>
          </p:cNvPr>
          <p:cNvSpPr>
            <a:spLocks noGrp="1"/>
          </p:cNvSpPr>
          <p:nvPr>
            <p:ph type="dt" sz="half" idx="10"/>
          </p:nvPr>
        </p:nvSpPr>
        <p:spPr/>
        <p:txBody>
          <a:bodyPr/>
          <a:lstStyle/>
          <a:p>
            <a:fld id="{998156D9-008E-4714-8F85-2A773E27ED76}" type="datetimeFigureOut">
              <a:rPr lang="en-IN" smtClean="0"/>
              <a:t>09-01-2023</a:t>
            </a:fld>
            <a:endParaRPr lang="en-IN"/>
          </a:p>
        </p:txBody>
      </p:sp>
      <p:sp>
        <p:nvSpPr>
          <p:cNvPr id="5" name="Footer Placeholder 4">
            <a:extLst>
              <a:ext uri="{FF2B5EF4-FFF2-40B4-BE49-F238E27FC236}">
                <a16:creationId xmlns:a16="http://schemas.microsoft.com/office/drawing/2014/main" id="{D46706DE-B054-CA49-3A1A-7B327B2CD0C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8450F82-71DB-15B5-F6A9-FCBEEDCA8EA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766418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5A65D-B071-EB26-0295-1203D481AC65}"/>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EDB5B0E-FA59-9EF2-BAB6-6AA91B99B2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1381EA1-A9A7-88BB-0191-372134627858}"/>
              </a:ext>
            </a:extLst>
          </p:cNvPr>
          <p:cNvSpPr>
            <a:spLocks noGrp="1"/>
          </p:cNvSpPr>
          <p:nvPr>
            <p:ph type="dt" sz="half" idx="10"/>
          </p:nvPr>
        </p:nvSpPr>
        <p:spPr/>
        <p:txBody>
          <a:bodyPr/>
          <a:lstStyle/>
          <a:p>
            <a:fld id="{998156D9-008E-4714-8F85-2A773E27ED76}" type="datetimeFigureOut">
              <a:rPr lang="en-IN" smtClean="0"/>
              <a:t>09-01-2023</a:t>
            </a:fld>
            <a:endParaRPr lang="en-IN"/>
          </a:p>
        </p:txBody>
      </p:sp>
      <p:sp>
        <p:nvSpPr>
          <p:cNvPr id="5" name="Footer Placeholder 4">
            <a:extLst>
              <a:ext uri="{FF2B5EF4-FFF2-40B4-BE49-F238E27FC236}">
                <a16:creationId xmlns:a16="http://schemas.microsoft.com/office/drawing/2014/main" id="{5985E87F-BD52-7827-1566-DA5A72973324}"/>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BAF59EF-3E29-9718-758A-8BCB5C12DE65}"/>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150479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AAE4211-2941-EA8B-66EB-42C5A623C2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F8882F65-F051-955E-6616-0EA69185164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A26866-C67C-1643-1314-5F4CF7DE68CB}"/>
              </a:ext>
            </a:extLst>
          </p:cNvPr>
          <p:cNvSpPr>
            <a:spLocks noGrp="1"/>
          </p:cNvSpPr>
          <p:nvPr>
            <p:ph type="dt" sz="half" idx="10"/>
          </p:nvPr>
        </p:nvSpPr>
        <p:spPr/>
        <p:txBody>
          <a:bodyPr/>
          <a:lstStyle/>
          <a:p>
            <a:fld id="{998156D9-008E-4714-8F85-2A773E27ED76}" type="datetimeFigureOut">
              <a:rPr lang="en-IN" smtClean="0"/>
              <a:t>09-01-2023</a:t>
            </a:fld>
            <a:endParaRPr lang="en-IN"/>
          </a:p>
        </p:txBody>
      </p:sp>
      <p:sp>
        <p:nvSpPr>
          <p:cNvPr id="5" name="Footer Placeholder 4">
            <a:extLst>
              <a:ext uri="{FF2B5EF4-FFF2-40B4-BE49-F238E27FC236}">
                <a16:creationId xmlns:a16="http://schemas.microsoft.com/office/drawing/2014/main" id="{494FCF95-35CE-014E-6B04-4A4667CFC3A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C569873-7630-C8D0-5F68-C6F2C9ED1102}"/>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796277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01E0E-9AEF-D54D-8A86-5D4E660D30A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5EB7291-1148-82F0-0913-794C3B0C99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EA9D3C9-B59C-2075-10C6-77A33FE0F423}"/>
              </a:ext>
            </a:extLst>
          </p:cNvPr>
          <p:cNvSpPr>
            <a:spLocks noGrp="1"/>
          </p:cNvSpPr>
          <p:nvPr>
            <p:ph type="dt" sz="half" idx="10"/>
          </p:nvPr>
        </p:nvSpPr>
        <p:spPr/>
        <p:txBody>
          <a:bodyPr/>
          <a:lstStyle/>
          <a:p>
            <a:fld id="{998156D9-008E-4714-8F85-2A773E27ED76}" type="datetimeFigureOut">
              <a:rPr lang="en-IN" smtClean="0"/>
              <a:t>09-01-2023</a:t>
            </a:fld>
            <a:endParaRPr lang="en-IN"/>
          </a:p>
        </p:txBody>
      </p:sp>
      <p:sp>
        <p:nvSpPr>
          <p:cNvPr id="5" name="Footer Placeholder 4">
            <a:extLst>
              <a:ext uri="{FF2B5EF4-FFF2-40B4-BE49-F238E27FC236}">
                <a16:creationId xmlns:a16="http://schemas.microsoft.com/office/drawing/2014/main" id="{865FCB32-1C9B-5FD4-C83E-159FE89956C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84AE7A6-94D0-AB26-B3D4-A2041557280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20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65F17-407F-D100-BA45-82C1ABE33E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80416BE4-453E-4358-2A0C-BF7C6AE2150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F4A0A9-4CD6-B07D-F99F-64FB95522279}"/>
              </a:ext>
            </a:extLst>
          </p:cNvPr>
          <p:cNvSpPr>
            <a:spLocks noGrp="1"/>
          </p:cNvSpPr>
          <p:nvPr>
            <p:ph type="dt" sz="half" idx="10"/>
          </p:nvPr>
        </p:nvSpPr>
        <p:spPr/>
        <p:txBody>
          <a:bodyPr/>
          <a:lstStyle/>
          <a:p>
            <a:fld id="{998156D9-008E-4714-8F85-2A773E27ED76}" type="datetimeFigureOut">
              <a:rPr lang="en-IN" smtClean="0"/>
              <a:t>09-01-2023</a:t>
            </a:fld>
            <a:endParaRPr lang="en-IN"/>
          </a:p>
        </p:txBody>
      </p:sp>
      <p:sp>
        <p:nvSpPr>
          <p:cNvPr id="5" name="Footer Placeholder 4">
            <a:extLst>
              <a:ext uri="{FF2B5EF4-FFF2-40B4-BE49-F238E27FC236}">
                <a16:creationId xmlns:a16="http://schemas.microsoft.com/office/drawing/2014/main" id="{66A82418-69B6-0D7F-290E-BDD4FECB616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6305065-0355-E805-6668-073B178DE20F}"/>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4161297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13C91-059D-8355-EF07-19CA75072C5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7BCC869-FB24-85FB-084E-ACC15392BD7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2A9C02C1-5A51-DEA4-E75A-C608B6A9199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9F8F735-B8E7-89B6-A299-3893B16F5492}"/>
              </a:ext>
            </a:extLst>
          </p:cNvPr>
          <p:cNvSpPr>
            <a:spLocks noGrp="1"/>
          </p:cNvSpPr>
          <p:nvPr>
            <p:ph type="dt" sz="half" idx="10"/>
          </p:nvPr>
        </p:nvSpPr>
        <p:spPr/>
        <p:txBody>
          <a:bodyPr/>
          <a:lstStyle/>
          <a:p>
            <a:fld id="{998156D9-008E-4714-8F85-2A773E27ED76}" type="datetimeFigureOut">
              <a:rPr lang="en-IN" smtClean="0"/>
              <a:t>09-01-2023</a:t>
            </a:fld>
            <a:endParaRPr lang="en-IN"/>
          </a:p>
        </p:txBody>
      </p:sp>
      <p:sp>
        <p:nvSpPr>
          <p:cNvPr id="6" name="Footer Placeholder 5">
            <a:extLst>
              <a:ext uri="{FF2B5EF4-FFF2-40B4-BE49-F238E27FC236}">
                <a16:creationId xmlns:a16="http://schemas.microsoft.com/office/drawing/2014/main" id="{C45150FE-68E9-FDCC-1A30-5FD720054C6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8492D85-70CD-E2CC-1684-8AE33CDA0A18}"/>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39430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70E89-C751-A585-1061-077F1EEE388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49228D0-4DF3-BFC8-F74E-FFB5A23BC6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43D09D-B554-880E-BD1D-38ECE859B2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BA9FF8E-D406-EAC3-43BB-BE8DFEFB5E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E7359F-6A80-0AE2-3E64-F09EE926EE1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3C98D79D-2AC2-5538-B7CE-26E00AF885B1}"/>
              </a:ext>
            </a:extLst>
          </p:cNvPr>
          <p:cNvSpPr>
            <a:spLocks noGrp="1"/>
          </p:cNvSpPr>
          <p:nvPr>
            <p:ph type="dt" sz="half" idx="10"/>
          </p:nvPr>
        </p:nvSpPr>
        <p:spPr/>
        <p:txBody>
          <a:bodyPr/>
          <a:lstStyle/>
          <a:p>
            <a:fld id="{998156D9-008E-4714-8F85-2A773E27ED76}" type="datetimeFigureOut">
              <a:rPr lang="en-IN" smtClean="0"/>
              <a:t>09-01-2023</a:t>
            </a:fld>
            <a:endParaRPr lang="en-IN"/>
          </a:p>
        </p:txBody>
      </p:sp>
      <p:sp>
        <p:nvSpPr>
          <p:cNvPr id="8" name="Footer Placeholder 7">
            <a:extLst>
              <a:ext uri="{FF2B5EF4-FFF2-40B4-BE49-F238E27FC236}">
                <a16:creationId xmlns:a16="http://schemas.microsoft.com/office/drawing/2014/main" id="{BBAB318F-C80F-23C5-59A2-2E15DA6DE441}"/>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4747D66-5520-911E-4DF1-1830AFCC1EF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102999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6D0F6-002B-E10E-1708-863ECD43896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11A6D047-0D99-395B-B2DD-2DD3E59E858B}"/>
              </a:ext>
            </a:extLst>
          </p:cNvPr>
          <p:cNvSpPr>
            <a:spLocks noGrp="1"/>
          </p:cNvSpPr>
          <p:nvPr>
            <p:ph type="dt" sz="half" idx="10"/>
          </p:nvPr>
        </p:nvSpPr>
        <p:spPr/>
        <p:txBody>
          <a:bodyPr/>
          <a:lstStyle/>
          <a:p>
            <a:fld id="{998156D9-008E-4714-8F85-2A773E27ED76}" type="datetimeFigureOut">
              <a:rPr lang="en-IN" smtClean="0"/>
              <a:t>09-01-2023</a:t>
            </a:fld>
            <a:endParaRPr lang="en-IN"/>
          </a:p>
        </p:txBody>
      </p:sp>
      <p:sp>
        <p:nvSpPr>
          <p:cNvPr id="4" name="Footer Placeholder 3">
            <a:extLst>
              <a:ext uri="{FF2B5EF4-FFF2-40B4-BE49-F238E27FC236}">
                <a16:creationId xmlns:a16="http://schemas.microsoft.com/office/drawing/2014/main" id="{744C344C-719E-114F-2F9C-AA46F957CD22}"/>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D27A2BC-AD68-5324-A2C0-68787F20D0CE}"/>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87028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01526B-871C-0623-2AC8-F1D510062DEB}"/>
              </a:ext>
            </a:extLst>
          </p:cNvPr>
          <p:cNvSpPr>
            <a:spLocks noGrp="1"/>
          </p:cNvSpPr>
          <p:nvPr>
            <p:ph type="dt" sz="half" idx="10"/>
          </p:nvPr>
        </p:nvSpPr>
        <p:spPr/>
        <p:txBody>
          <a:bodyPr/>
          <a:lstStyle/>
          <a:p>
            <a:fld id="{998156D9-008E-4714-8F85-2A773E27ED76}" type="datetimeFigureOut">
              <a:rPr lang="en-IN" smtClean="0"/>
              <a:t>09-01-2023</a:t>
            </a:fld>
            <a:endParaRPr lang="en-IN"/>
          </a:p>
        </p:txBody>
      </p:sp>
      <p:sp>
        <p:nvSpPr>
          <p:cNvPr id="3" name="Footer Placeholder 2">
            <a:extLst>
              <a:ext uri="{FF2B5EF4-FFF2-40B4-BE49-F238E27FC236}">
                <a16:creationId xmlns:a16="http://schemas.microsoft.com/office/drawing/2014/main" id="{0095BB54-B3EE-527B-9929-1DC16500705E}"/>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495379E1-77B0-42F4-EDC1-CCCE10FFB644}"/>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454187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BCECF-E085-A19F-B876-CC7A9B8023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5907C32B-602A-228C-D9EC-BDFCA567B4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DABAD13-6A83-DED2-075A-38017CE054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56401C-BEDB-B453-4C22-DFE8A8097E25}"/>
              </a:ext>
            </a:extLst>
          </p:cNvPr>
          <p:cNvSpPr>
            <a:spLocks noGrp="1"/>
          </p:cNvSpPr>
          <p:nvPr>
            <p:ph type="dt" sz="half" idx="10"/>
          </p:nvPr>
        </p:nvSpPr>
        <p:spPr/>
        <p:txBody>
          <a:bodyPr/>
          <a:lstStyle/>
          <a:p>
            <a:fld id="{998156D9-008E-4714-8F85-2A773E27ED76}" type="datetimeFigureOut">
              <a:rPr lang="en-IN" smtClean="0"/>
              <a:t>09-01-2023</a:t>
            </a:fld>
            <a:endParaRPr lang="en-IN"/>
          </a:p>
        </p:txBody>
      </p:sp>
      <p:sp>
        <p:nvSpPr>
          <p:cNvPr id="6" name="Footer Placeholder 5">
            <a:extLst>
              <a:ext uri="{FF2B5EF4-FFF2-40B4-BE49-F238E27FC236}">
                <a16:creationId xmlns:a16="http://schemas.microsoft.com/office/drawing/2014/main" id="{791FBC1C-2846-5335-1A39-4A76259CFBC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482FCD3E-6BE2-4E23-E3E8-7E5E8D0A1F5D}"/>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3050540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642D3A-6BF0-3B9C-7741-5E06156B18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D7B42D3-67A3-8EF2-4C8E-6A8EA310E92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B9AA90C-0443-D1C4-1348-BC5C97BBAD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E0E9A7-304E-B99E-F2F0-512ABA3E4F59}"/>
              </a:ext>
            </a:extLst>
          </p:cNvPr>
          <p:cNvSpPr>
            <a:spLocks noGrp="1"/>
          </p:cNvSpPr>
          <p:nvPr>
            <p:ph type="dt" sz="half" idx="10"/>
          </p:nvPr>
        </p:nvSpPr>
        <p:spPr/>
        <p:txBody>
          <a:bodyPr/>
          <a:lstStyle/>
          <a:p>
            <a:fld id="{998156D9-008E-4714-8F85-2A773E27ED76}" type="datetimeFigureOut">
              <a:rPr lang="en-IN" smtClean="0"/>
              <a:t>09-01-2023</a:t>
            </a:fld>
            <a:endParaRPr lang="en-IN"/>
          </a:p>
        </p:txBody>
      </p:sp>
      <p:sp>
        <p:nvSpPr>
          <p:cNvPr id="6" name="Footer Placeholder 5">
            <a:extLst>
              <a:ext uri="{FF2B5EF4-FFF2-40B4-BE49-F238E27FC236}">
                <a16:creationId xmlns:a16="http://schemas.microsoft.com/office/drawing/2014/main" id="{DF75EBB1-135F-D4D3-7BF8-736F57D2CA6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3B4BDB0-71C6-A477-1BE9-CEF5C6BADA93}"/>
              </a:ext>
            </a:extLst>
          </p:cNvPr>
          <p:cNvSpPr>
            <a:spLocks noGrp="1"/>
          </p:cNvSpPr>
          <p:nvPr>
            <p:ph type="sldNum" sz="quarter" idx="12"/>
          </p:nvPr>
        </p:nvSpPr>
        <p:spPr/>
        <p:txBody>
          <a:bodyPr/>
          <a:lstStyle/>
          <a:p>
            <a:fld id="{0A6F9598-FE47-4F27-9F8B-39DC54857A29}" type="slidenum">
              <a:rPr lang="en-IN" smtClean="0"/>
              <a:t>‹#›</a:t>
            </a:fld>
            <a:endParaRPr lang="en-IN"/>
          </a:p>
        </p:txBody>
      </p:sp>
    </p:spTree>
    <p:extLst>
      <p:ext uri="{BB962C8B-B14F-4D97-AF65-F5344CB8AC3E}">
        <p14:creationId xmlns:p14="http://schemas.microsoft.com/office/powerpoint/2010/main" val="88011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18A6542-900B-57AE-4D11-DE9736BFB9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A1F9080-3606-CB14-4047-6409E593CF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84E39E8-0470-5155-7508-D6AE799923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8156D9-008E-4714-8F85-2A773E27ED76}" type="datetimeFigureOut">
              <a:rPr lang="en-IN" smtClean="0"/>
              <a:t>09-01-2023</a:t>
            </a:fld>
            <a:endParaRPr lang="en-IN"/>
          </a:p>
        </p:txBody>
      </p:sp>
      <p:sp>
        <p:nvSpPr>
          <p:cNvPr id="5" name="Footer Placeholder 4">
            <a:extLst>
              <a:ext uri="{FF2B5EF4-FFF2-40B4-BE49-F238E27FC236}">
                <a16:creationId xmlns:a16="http://schemas.microsoft.com/office/drawing/2014/main" id="{792DEB82-BB4F-46A6-27D9-E6E317EB02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3647E5CF-8CD5-B1AB-D4AB-3F03860AD2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F9598-FE47-4F27-9F8B-39DC54857A29}" type="slidenum">
              <a:rPr lang="en-IN" smtClean="0"/>
              <a:t>‹#›</a:t>
            </a:fld>
            <a:endParaRPr lang="en-IN"/>
          </a:p>
        </p:txBody>
      </p:sp>
    </p:spTree>
    <p:extLst>
      <p:ext uri="{BB962C8B-B14F-4D97-AF65-F5344CB8AC3E}">
        <p14:creationId xmlns:p14="http://schemas.microsoft.com/office/powerpoint/2010/main" val="26507990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4FDE9DE2-5D89-02F0-A162-45B58DD68E7B}"/>
              </a:ext>
            </a:extLst>
          </p:cNvPr>
          <p:cNvSpPr>
            <a:spLocks noGrp="1"/>
          </p:cNvSpPr>
          <p:nvPr>
            <p:ph type="subTitle" idx="1"/>
          </p:nvPr>
        </p:nvSpPr>
        <p:spPr>
          <a:xfrm>
            <a:off x="742121" y="344557"/>
            <a:ext cx="10946295" cy="6387547"/>
          </a:xfrm>
        </p:spPr>
        <p:txBody>
          <a:bodyPr>
            <a:normAutofit/>
          </a:bodyPr>
          <a:lstStyle/>
          <a:p>
            <a:pPr marL="0" marR="0" algn="ctr">
              <a:lnSpc>
                <a:spcPct val="107000"/>
              </a:lnSpc>
              <a:spcBef>
                <a:spcPts val="0"/>
              </a:spcBef>
              <a:spcAft>
                <a:spcPts val="800"/>
              </a:spcAft>
            </a:pPr>
            <a:r>
              <a:rPr lang="en-US" sz="3600" b="1" dirty="0">
                <a:effectLst/>
                <a:latin typeface="Calibri" panose="020F0502020204030204" pitchFamily="34" charset="0"/>
                <a:ea typeface="Calibri" panose="020F0502020204030204" pitchFamily="34" charset="0"/>
                <a:cs typeface="Vrinda" panose="020B0502040204020203" pitchFamily="34" charset="0"/>
              </a:rPr>
              <a:t>KHATRA ADIBASI MAHAVIDYALAYA</a:t>
            </a:r>
            <a:endParaRPr lang="en-IN" sz="36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a:t>
            </a:r>
            <a:r>
              <a:rPr lang="en-US" sz="2800" b="1" dirty="0">
                <a:effectLst/>
                <a:latin typeface="Bauhaus 93" panose="04030905020B02020C02" pitchFamily="82" charset="0"/>
                <a:ea typeface="Calibri" panose="020F0502020204030204" pitchFamily="34" charset="0"/>
                <a:cs typeface="Vrinda" panose="020B0502040204020203" pitchFamily="34" charset="0"/>
              </a:rPr>
              <a:t>E-Content          </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 Department : Commerce</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Session: 2017-2018</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2800" b="1" dirty="0">
                <a:effectLst/>
                <a:latin typeface="Calibri" panose="020F0502020204030204" pitchFamily="34" charset="0"/>
                <a:ea typeface="Calibri" panose="020F0502020204030204" pitchFamily="34" charset="0"/>
                <a:cs typeface="Vrinda" panose="020B0502040204020203" pitchFamily="34" charset="0"/>
              </a:rPr>
              <a:t>Semester- 1 (</a:t>
            </a:r>
            <a:r>
              <a:rPr lang="en-US" sz="2800" b="1" dirty="0" err="1">
                <a:effectLst/>
                <a:latin typeface="Calibri" panose="020F0502020204030204" pitchFamily="34" charset="0"/>
                <a:ea typeface="Calibri" panose="020F0502020204030204" pitchFamily="34" charset="0"/>
                <a:cs typeface="Vrinda" panose="020B0502040204020203" pitchFamily="34" charset="0"/>
              </a:rPr>
              <a:t>Honours</a:t>
            </a:r>
            <a:r>
              <a:rPr lang="en-US" sz="2800" b="1" dirty="0">
                <a:effectLst/>
                <a:latin typeface="Calibri" panose="020F0502020204030204" pitchFamily="34" charset="0"/>
                <a:ea typeface="Calibri" panose="020F0502020204030204" pitchFamily="34" charset="0"/>
                <a:cs typeface="Vrinda" panose="020B0502040204020203" pitchFamily="34" charset="0"/>
              </a:rPr>
              <a:t>)</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2800" b="1" dirty="0">
                <a:effectLst/>
                <a:latin typeface="Arial Black" panose="020B0A04020102020204" pitchFamily="34" charset="0"/>
                <a:ea typeface="Calibri" panose="020F0502020204030204" pitchFamily="34" charset="0"/>
                <a:cs typeface="Vrinda" panose="020B0502040204020203" pitchFamily="34" charset="0"/>
              </a:rPr>
              <a:t>Subject : Financial Accounting-I ( BCOMH 101 C-1 )</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2800" b="1" dirty="0">
                <a:effectLst/>
                <a:latin typeface="Arial Black" panose="020B0A04020102020204" pitchFamily="34" charset="0"/>
                <a:ea typeface="Calibri" panose="020F0502020204030204" pitchFamily="34" charset="0"/>
                <a:cs typeface="Vrinda" panose="020B0502040204020203" pitchFamily="34" charset="0"/>
              </a:rPr>
              <a:t>Topic: Joint Venture</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2800" b="1" dirty="0">
                <a:effectLst/>
                <a:latin typeface="Arial Black" panose="020B0A04020102020204" pitchFamily="34" charset="0"/>
                <a:ea typeface="Calibri" panose="020F0502020204030204" pitchFamily="34" charset="0"/>
                <a:cs typeface="Vrinda" panose="020B0502040204020203" pitchFamily="34" charset="0"/>
              </a:rPr>
              <a:t>Name of Teacher : Prof. Kalyan </a:t>
            </a:r>
            <a:r>
              <a:rPr lang="en-US" sz="2800" b="1" dirty="0" err="1">
                <a:effectLst/>
                <a:latin typeface="Arial Black" panose="020B0A04020102020204" pitchFamily="34" charset="0"/>
                <a:ea typeface="Calibri" panose="020F0502020204030204" pitchFamily="34" charset="0"/>
                <a:cs typeface="Vrinda" panose="020B0502040204020203" pitchFamily="34" charset="0"/>
              </a:rPr>
              <a:t>Kanti</a:t>
            </a:r>
            <a:r>
              <a:rPr lang="en-US" sz="2800" b="1" dirty="0">
                <a:effectLst/>
                <a:latin typeface="Arial Black" panose="020B0A04020102020204" pitchFamily="34" charset="0"/>
                <a:ea typeface="Calibri" panose="020F0502020204030204" pitchFamily="34" charset="0"/>
                <a:cs typeface="Vrinda" panose="020B0502040204020203" pitchFamily="34" charset="0"/>
              </a:rPr>
              <a:t> Dutta</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gn="ctr">
              <a:lnSpc>
                <a:spcPct val="107000"/>
              </a:lnSpc>
              <a:spcBef>
                <a:spcPts val="0"/>
              </a:spcBef>
              <a:spcAft>
                <a:spcPts val="800"/>
              </a:spcAft>
            </a:pPr>
            <a:r>
              <a:rPr lang="en-US" sz="1800" b="1"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1955559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1058C-B0C3-C16A-4B48-5E917CA20341}"/>
              </a:ext>
            </a:extLst>
          </p:cNvPr>
          <p:cNvSpPr>
            <a:spLocks noGrp="1"/>
          </p:cNvSpPr>
          <p:nvPr>
            <p:ph type="title"/>
          </p:nvPr>
        </p:nvSpPr>
        <p:spPr/>
        <p:txBody>
          <a:bodyPr>
            <a:normAutofit/>
          </a:bodyPr>
          <a:lstStyle/>
          <a:p>
            <a:pPr algn="ctr"/>
            <a:r>
              <a:rPr lang="en-US" sz="4800" b="1" u="sng" dirty="0">
                <a:effectLst/>
                <a:latin typeface="Arial Black" panose="020B0A04020102020204" pitchFamily="34" charset="0"/>
                <a:ea typeface="Calibri" panose="020F0502020204030204" pitchFamily="34" charset="0"/>
                <a:cs typeface="Vrinda" panose="020B0502040204020203" pitchFamily="34" charset="0"/>
              </a:rPr>
              <a:t>Definition </a:t>
            </a:r>
            <a:endParaRPr lang="en-IN" sz="9600" dirty="0"/>
          </a:p>
        </p:txBody>
      </p:sp>
      <p:sp>
        <p:nvSpPr>
          <p:cNvPr id="3" name="Content Placeholder 2">
            <a:extLst>
              <a:ext uri="{FF2B5EF4-FFF2-40B4-BE49-F238E27FC236}">
                <a16:creationId xmlns:a16="http://schemas.microsoft.com/office/drawing/2014/main" id="{C946B55A-7052-45DF-593D-0367C5A106EF}"/>
              </a:ext>
            </a:extLst>
          </p:cNvPr>
          <p:cNvSpPr>
            <a:spLocks noGrp="1"/>
          </p:cNvSpPr>
          <p:nvPr>
            <p:ph idx="1"/>
          </p:nvPr>
        </p:nvSpPr>
        <p:spPr>
          <a:xfrm>
            <a:off x="838200" y="1825625"/>
            <a:ext cx="10515600" cy="4667250"/>
          </a:xfrm>
        </p:spPr>
        <p:txBody>
          <a:bodyPr/>
          <a:lstStyle/>
          <a:p>
            <a:pPr marL="0" indent="0" algn="just">
              <a:buNone/>
            </a:pPr>
            <a:r>
              <a:rPr lang="en-US" sz="3200" dirty="0">
                <a:effectLst/>
                <a:latin typeface="Arial Black" panose="020B0A04020102020204" pitchFamily="34" charset="0"/>
                <a:ea typeface="Calibri" panose="020F0502020204030204" pitchFamily="34" charset="0"/>
                <a:cs typeface="Vrinda" panose="020B0502040204020203" pitchFamily="34" charset="0"/>
              </a:rPr>
              <a:t>Joint Venture is a temporary partnership of more than one persons set up for a particular business plan or venture. Its duration is limited. The business does not use a farm name. It is concluded as the venture is completed. The persons who form it are called covenanters. They are liabilities are limited to the venture for which they contribute capital and share profits and losses.</a:t>
            </a:r>
            <a:endParaRPr lang="en-IN" sz="32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0499835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778F9-5FD3-9BF4-7E3F-4A50CB18AE38}"/>
              </a:ext>
            </a:extLst>
          </p:cNvPr>
          <p:cNvSpPr>
            <a:spLocks noGrp="1"/>
          </p:cNvSpPr>
          <p:nvPr>
            <p:ph type="title"/>
          </p:nvPr>
        </p:nvSpPr>
        <p:spPr/>
        <p:txBody>
          <a:bodyPr/>
          <a:lstStyle/>
          <a:p>
            <a:pPr algn="ctr"/>
            <a:r>
              <a:rPr lang="en-US" sz="4000" u="sng" dirty="0">
                <a:effectLst/>
                <a:latin typeface="Arial Black" panose="020B0A04020102020204" pitchFamily="34" charset="0"/>
                <a:ea typeface="Calibri" panose="020F0502020204030204" pitchFamily="34" charset="0"/>
                <a:cs typeface="Vrinda" panose="020B0502040204020203" pitchFamily="34" charset="0"/>
              </a:rPr>
              <a:t>Features of joint venture</a:t>
            </a:r>
            <a:br>
              <a:rPr lang="en-IN" sz="1800" dirty="0">
                <a:effectLst/>
                <a:latin typeface="Calibri" panose="020F0502020204030204" pitchFamily="34" charset="0"/>
                <a:ea typeface="Calibri" panose="020F0502020204030204" pitchFamily="34" charset="0"/>
                <a:cs typeface="Vrinda" panose="020B0502040204020203" pitchFamily="34" charset="0"/>
              </a:rPr>
            </a:br>
            <a:endParaRPr lang="en-IN" dirty="0"/>
          </a:p>
        </p:txBody>
      </p:sp>
      <p:sp>
        <p:nvSpPr>
          <p:cNvPr id="3" name="Content Placeholder 2">
            <a:extLst>
              <a:ext uri="{FF2B5EF4-FFF2-40B4-BE49-F238E27FC236}">
                <a16:creationId xmlns:a16="http://schemas.microsoft.com/office/drawing/2014/main" id="{051FF4AB-B533-9386-5C1B-EFDCC44C693F}"/>
              </a:ext>
            </a:extLst>
          </p:cNvPr>
          <p:cNvSpPr>
            <a:spLocks noGrp="1"/>
          </p:cNvSpPr>
          <p:nvPr>
            <p:ph idx="1"/>
          </p:nvPr>
        </p:nvSpPr>
        <p:spPr>
          <a:xfrm>
            <a:off x="212035" y="1825625"/>
            <a:ext cx="11648661" cy="4351338"/>
          </a:xfrm>
        </p:spPr>
        <p:txBody>
          <a:bodyPr/>
          <a:lstStyle/>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1. The relationship between the Co venturers is that of owners or partners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2. The venturers share profit and losses.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3. The partnership act and the contract between the venturers govern it.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4. It is terminated as soon as the venture is over.</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5. There are different methods or ways of recording transactions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indent="0">
              <a:buNone/>
            </a:pPr>
            <a:endParaRPr lang="en-IN" dirty="0"/>
          </a:p>
        </p:txBody>
      </p:sp>
    </p:spTree>
    <p:extLst>
      <p:ext uri="{BB962C8B-B14F-4D97-AF65-F5344CB8AC3E}">
        <p14:creationId xmlns:p14="http://schemas.microsoft.com/office/powerpoint/2010/main" val="3474655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189A5-2493-2EC9-91E7-6C9E4722ABE9}"/>
              </a:ext>
            </a:extLst>
          </p:cNvPr>
          <p:cNvSpPr>
            <a:spLocks noGrp="1"/>
          </p:cNvSpPr>
          <p:nvPr>
            <p:ph type="title"/>
          </p:nvPr>
        </p:nvSpPr>
        <p:spPr/>
        <p:txBody>
          <a:bodyPr>
            <a:normAutofit/>
          </a:bodyPr>
          <a:lstStyle/>
          <a:p>
            <a:pPr algn="ctr"/>
            <a:r>
              <a:rPr lang="en-US" sz="2800" u="sng" dirty="0">
                <a:effectLst/>
                <a:latin typeface="Arial Black" panose="020B0A04020102020204" pitchFamily="34" charset="0"/>
                <a:ea typeface="Calibri" panose="020F0502020204030204" pitchFamily="34" charset="0"/>
                <a:cs typeface="Vrinda" panose="020B0502040204020203" pitchFamily="34" charset="0"/>
              </a:rPr>
              <a:t>How joint venture transactions are recorded</a:t>
            </a:r>
            <a:br>
              <a:rPr lang="en-IN" sz="2800" dirty="0">
                <a:effectLst/>
                <a:latin typeface="Calibri" panose="020F0502020204030204" pitchFamily="34" charset="0"/>
                <a:ea typeface="Calibri" panose="020F0502020204030204" pitchFamily="34" charset="0"/>
                <a:cs typeface="Vrinda" panose="020B0502040204020203" pitchFamily="34" charset="0"/>
              </a:rPr>
            </a:br>
            <a:endParaRPr lang="en-IN" sz="6000" dirty="0"/>
          </a:p>
        </p:txBody>
      </p:sp>
      <p:sp>
        <p:nvSpPr>
          <p:cNvPr id="3" name="Content Placeholder 2">
            <a:extLst>
              <a:ext uri="{FF2B5EF4-FFF2-40B4-BE49-F238E27FC236}">
                <a16:creationId xmlns:a16="http://schemas.microsoft.com/office/drawing/2014/main" id="{FB4A25B4-D3F3-5A74-6191-DA5B0F728656}"/>
              </a:ext>
            </a:extLst>
          </p:cNvPr>
          <p:cNvSpPr>
            <a:spLocks noGrp="1"/>
          </p:cNvSpPr>
          <p:nvPr>
            <p:ph idx="1"/>
          </p:nvPr>
        </p:nvSpPr>
        <p:spPr/>
        <p:txBody>
          <a:bodyPr>
            <a:normAutofit fontScale="85000" lnSpcReduction="20000"/>
          </a:bodyPr>
          <a:lstStyle/>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The </a:t>
            </a:r>
            <a:r>
              <a:rPr lang="en-US" sz="1800" dirty="0" err="1">
                <a:effectLst/>
                <a:latin typeface="Arial Black" panose="020B0A04020102020204" pitchFamily="34" charset="0"/>
                <a:ea typeface="Calibri" panose="020F0502020204030204" pitchFamily="34" charset="0"/>
                <a:cs typeface="Vrinda" panose="020B0502040204020203" pitchFamily="34" charset="0"/>
              </a:rPr>
              <a:t>the</a:t>
            </a:r>
            <a:r>
              <a:rPr lang="en-US" sz="1800" dirty="0">
                <a:effectLst/>
                <a:latin typeface="Arial Black" panose="020B0A04020102020204" pitchFamily="34" charset="0"/>
                <a:ea typeface="Calibri" panose="020F0502020204030204" pitchFamily="34" charset="0"/>
                <a:cs typeface="Vrinda" panose="020B0502040204020203" pitchFamily="34" charset="0"/>
              </a:rPr>
              <a:t> nature, purpose and duration of each joint venture is not the same. The following are the main methods of recording joint venture transactions, such as 1. separate set of books 2. No separate set of books.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One. Separate set of books: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A. Join venture account in place of trading and profit and loss account.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B. Joint venture accounts where a separate bank account  is opened by the </a:t>
            </a:r>
            <a:r>
              <a:rPr lang="en-US" sz="1800" dirty="0" err="1">
                <a:effectLst/>
                <a:latin typeface="Arial Black" panose="020B0A04020102020204" pitchFamily="34" charset="0"/>
                <a:ea typeface="Calibri" panose="020F0502020204030204" pitchFamily="34" charset="0"/>
                <a:cs typeface="Vrinda" panose="020B0502040204020203" pitchFamily="34" charset="0"/>
              </a:rPr>
              <a:t>venturas</a:t>
            </a:r>
            <a:r>
              <a:rPr lang="en-US" sz="1800" dirty="0">
                <a:effectLst/>
                <a:latin typeface="Arial Black" panose="020B0A04020102020204" pitchFamily="34" charset="0"/>
                <a:ea typeface="Calibri" panose="020F0502020204030204" pitchFamily="34" charset="0"/>
                <a:cs typeface="Vrinda" panose="020B0502040204020203" pitchFamily="34" charset="0"/>
              </a:rPr>
              <a:t> in joint name</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C. Co venturers account (Capital Account).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u="sng" dirty="0">
                <a:effectLst/>
                <a:latin typeface="Arial Black" panose="020B0A04020102020204" pitchFamily="34" charset="0"/>
                <a:ea typeface="Calibri" panose="020F0502020204030204" pitchFamily="34" charset="0"/>
                <a:cs typeface="Vrinda" panose="020B0502040204020203" pitchFamily="34" charset="0"/>
              </a:rPr>
              <a:t>Journal entries in the books of joint venture:</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u="sng" dirty="0">
                <a:effectLst/>
                <a:latin typeface="Arial Black" panose="020B0A04020102020204" pitchFamily="34" charset="0"/>
                <a:ea typeface="Calibri" panose="020F0502020204030204" pitchFamily="34" charset="0"/>
                <a:cs typeface="Vrinda" panose="020B0502040204020203" pitchFamily="34" charset="0"/>
              </a:rPr>
              <a:t>1.Amount contributed by the venturers:</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Joint bank account …Dr.</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   To </a:t>
            </a:r>
            <a:r>
              <a:rPr lang="en-US" sz="1800" dirty="0" err="1">
                <a:effectLst/>
                <a:latin typeface="Arial Black" panose="020B0A04020102020204" pitchFamily="34" charset="0"/>
                <a:ea typeface="Calibri" panose="020F0502020204030204" pitchFamily="34" charset="0"/>
                <a:cs typeface="Vrinda" panose="020B0502040204020203" pitchFamily="34" charset="0"/>
              </a:rPr>
              <a:t>venturus</a:t>
            </a:r>
            <a:r>
              <a:rPr lang="en-US" sz="1800" dirty="0">
                <a:effectLst/>
                <a:latin typeface="Arial Black" panose="020B0A04020102020204" pitchFamily="34" charset="0"/>
                <a:ea typeface="Calibri" panose="020F0502020204030204" pitchFamily="34" charset="0"/>
                <a:cs typeface="Vrinda" panose="020B0502040204020203" pitchFamily="34" charset="0"/>
              </a:rPr>
              <a:t> account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u="sng" dirty="0">
                <a:effectLst/>
                <a:latin typeface="Arial Black" panose="020B0A04020102020204" pitchFamily="34" charset="0"/>
                <a:ea typeface="Calibri" panose="020F0502020204030204" pitchFamily="34" charset="0"/>
                <a:cs typeface="Vrinda" panose="020B0502040204020203" pitchFamily="34" charset="0"/>
              </a:rPr>
              <a:t>2. Purchase on account of joint venture: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 Joint venture account … Dr.</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    To joint bank account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34778324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6C9D5-5FEA-48B5-866D-1FA0B53FDF40}"/>
              </a:ext>
            </a:extLst>
          </p:cNvPr>
          <p:cNvSpPr>
            <a:spLocks noGrp="1"/>
          </p:cNvSpPr>
          <p:nvPr>
            <p:ph type="title"/>
          </p:nvPr>
        </p:nvSpPr>
        <p:spPr/>
        <p:txBody>
          <a:bodyPr>
            <a:normAutofit fontScale="90000"/>
          </a:bodyPr>
          <a:lstStyle/>
          <a:p>
            <a:pPr algn="ctr"/>
            <a:r>
              <a:rPr lang="en-US" sz="3200" u="sng" dirty="0">
                <a:effectLst/>
                <a:latin typeface="Arial Black" panose="020B0A04020102020204" pitchFamily="34" charset="0"/>
                <a:ea typeface="Calibri" panose="020F0502020204030204" pitchFamily="34" charset="0"/>
                <a:cs typeface="Vrinda" panose="020B0502040204020203" pitchFamily="34" charset="0"/>
              </a:rPr>
              <a:t>How joint venture transactions are recorded</a:t>
            </a:r>
            <a:br>
              <a:rPr lang="en-IN" sz="3200" dirty="0">
                <a:effectLst/>
                <a:latin typeface="Calibri" panose="020F0502020204030204" pitchFamily="34" charset="0"/>
                <a:ea typeface="Calibri" panose="020F0502020204030204" pitchFamily="34" charset="0"/>
                <a:cs typeface="Vrinda" panose="020B0502040204020203" pitchFamily="34" charset="0"/>
              </a:rPr>
            </a:br>
            <a:endParaRPr lang="en-IN" sz="6600" dirty="0"/>
          </a:p>
        </p:txBody>
      </p:sp>
      <p:sp>
        <p:nvSpPr>
          <p:cNvPr id="3" name="Content Placeholder 2">
            <a:extLst>
              <a:ext uri="{FF2B5EF4-FFF2-40B4-BE49-F238E27FC236}">
                <a16:creationId xmlns:a16="http://schemas.microsoft.com/office/drawing/2014/main" id="{D9EFF2F4-C9E2-1DAD-F607-4F05081464AF}"/>
              </a:ext>
            </a:extLst>
          </p:cNvPr>
          <p:cNvSpPr>
            <a:spLocks noGrp="1"/>
          </p:cNvSpPr>
          <p:nvPr>
            <p:ph idx="1"/>
          </p:nvPr>
        </p:nvSpPr>
        <p:spPr/>
        <p:txBody>
          <a:bodyPr>
            <a:normAutofit lnSpcReduction="10000"/>
          </a:bodyPr>
          <a:lstStyle/>
          <a:p>
            <a:pPr marL="0" marR="0">
              <a:lnSpc>
                <a:spcPct val="107000"/>
              </a:lnSpc>
              <a:spcBef>
                <a:spcPts val="0"/>
              </a:spcBef>
              <a:spcAft>
                <a:spcPts val="800"/>
              </a:spcAft>
            </a:pPr>
            <a:r>
              <a:rPr lang="en-US" sz="2800" u="sng" dirty="0">
                <a:effectLst/>
                <a:latin typeface="Arial Black" panose="020B0A04020102020204" pitchFamily="34" charset="0"/>
                <a:ea typeface="Calibri" panose="020F0502020204030204" pitchFamily="34" charset="0"/>
                <a:cs typeface="Vrinda" panose="020B0502040204020203" pitchFamily="34" charset="0"/>
              </a:rPr>
              <a:t>3. Goods supplied by any venture:</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dirty="0">
                <a:effectLst/>
                <a:latin typeface="Arial Black" panose="020B0A04020102020204" pitchFamily="34" charset="0"/>
                <a:ea typeface="Calibri" panose="020F0502020204030204" pitchFamily="34" charset="0"/>
                <a:cs typeface="Vrinda" panose="020B0502040204020203" pitchFamily="34" charset="0"/>
              </a:rPr>
              <a:t>John venture account …. Dr.</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dirty="0">
                <a:effectLst/>
                <a:latin typeface="Arial Black" panose="020B0A04020102020204" pitchFamily="34" charset="0"/>
                <a:ea typeface="Calibri" panose="020F0502020204030204" pitchFamily="34" charset="0"/>
                <a:cs typeface="Vrinda" panose="020B0502040204020203" pitchFamily="34" charset="0"/>
              </a:rPr>
              <a:t>To Venturer account</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u="sng" dirty="0">
                <a:effectLst/>
                <a:latin typeface="Arial Black" panose="020B0A04020102020204" pitchFamily="34" charset="0"/>
                <a:ea typeface="Calibri" panose="020F0502020204030204" pitchFamily="34" charset="0"/>
                <a:cs typeface="Vrinda" panose="020B0502040204020203" pitchFamily="34" charset="0"/>
              </a:rPr>
              <a:t>4. Joint venture expenses</a:t>
            </a:r>
            <a:r>
              <a:rPr lang="en-US" sz="2800" dirty="0">
                <a:effectLst/>
                <a:latin typeface="Arial Black" panose="020B0A04020102020204" pitchFamily="34" charset="0"/>
                <a:ea typeface="Calibri" panose="020F0502020204030204" pitchFamily="34" charset="0"/>
                <a:cs typeface="Vrinda" panose="020B0502040204020203" pitchFamily="34" charset="0"/>
              </a:rPr>
              <a:t>: </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dirty="0">
                <a:effectLst/>
                <a:latin typeface="Arial Black" panose="020B0A04020102020204" pitchFamily="34" charset="0"/>
                <a:ea typeface="Calibri" panose="020F0502020204030204" pitchFamily="34" charset="0"/>
                <a:cs typeface="Vrinda" panose="020B0502040204020203" pitchFamily="34" charset="0"/>
              </a:rPr>
              <a:t>Joint venture account …. Dr.</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dirty="0">
                <a:effectLst/>
                <a:latin typeface="Arial Black" panose="020B0A04020102020204" pitchFamily="34" charset="0"/>
                <a:ea typeface="Calibri" panose="020F0502020204030204" pitchFamily="34" charset="0"/>
                <a:cs typeface="Vrinda" panose="020B0502040204020203" pitchFamily="34" charset="0"/>
              </a:rPr>
              <a:t>To joint bank account </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dirty="0">
                <a:effectLst/>
                <a:latin typeface="Arial Black" panose="020B0A04020102020204" pitchFamily="34" charset="0"/>
                <a:ea typeface="Calibri" panose="020F0502020204030204" pitchFamily="34" charset="0"/>
                <a:cs typeface="Vrinda" panose="020B0502040204020203" pitchFamily="34" charset="0"/>
              </a:rPr>
              <a:t>To Venturer account</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dirty="0">
                <a:effectLst/>
                <a:latin typeface="Arial Black" panose="020B0A04020102020204" pitchFamily="34" charset="0"/>
                <a:ea typeface="Calibri" panose="020F0502020204030204" pitchFamily="34" charset="0"/>
                <a:cs typeface="Vrinda" panose="020B0502040204020203" pitchFamily="34" charset="0"/>
              </a:rPr>
              <a:t>5</a:t>
            </a:r>
            <a:r>
              <a:rPr lang="en-US" sz="2800" u="sng" dirty="0">
                <a:effectLst/>
                <a:latin typeface="Arial Black" panose="020B0A04020102020204" pitchFamily="34" charset="0"/>
                <a:ea typeface="Calibri" panose="020F0502020204030204" pitchFamily="34" charset="0"/>
                <a:cs typeface="Vrinda" panose="020B0502040204020203" pitchFamily="34" charset="0"/>
              </a:rPr>
              <a:t>. Sale on account of joint venture:</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27405161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569CE-7F49-4A94-90F7-0A71AE727569}"/>
              </a:ext>
            </a:extLst>
          </p:cNvPr>
          <p:cNvSpPr>
            <a:spLocks noGrp="1"/>
          </p:cNvSpPr>
          <p:nvPr>
            <p:ph type="title"/>
          </p:nvPr>
        </p:nvSpPr>
        <p:spPr/>
        <p:txBody>
          <a:bodyPr>
            <a:normAutofit fontScale="90000"/>
          </a:bodyPr>
          <a:lstStyle/>
          <a:p>
            <a:pPr algn="ctr"/>
            <a:r>
              <a:rPr lang="en-US" sz="3200" u="sng" dirty="0">
                <a:effectLst/>
                <a:latin typeface="Arial Black" panose="020B0A04020102020204" pitchFamily="34" charset="0"/>
                <a:ea typeface="Calibri" panose="020F0502020204030204" pitchFamily="34" charset="0"/>
                <a:cs typeface="Vrinda" panose="020B0502040204020203" pitchFamily="34" charset="0"/>
              </a:rPr>
              <a:t>How joint venture transactions are recorded</a:t>
            </a:r>
            <a:br>
              <a:rPr lang="en-IN" sz="3200" dirty="0">
                <a:effectLst/>
                <a:latin typeface="Calibri" panose="020F0502020204030204" pitchFamily="34" charset="0"/>
                <a:ea typeface="Calibri" panose="020F0502020204030204" pitchFamily="34" charset="0"/>
                <a:cs typeface="Vrinda" panose="020B0502040204020203" pitchFamily="34" charset="0"/>
              </a:rPr>
            </a:br>
            <a:endParaRPr lang="en-IN" sz="6600" dirty="0"/>
          </a:p>
        </p:txBody>
      </p:sp>
      <p:sp>
        <p:nvSpPr>
          <p:cNvPr id="3" name="Content Placeholder 2">
            <a:extLst>
              <a:ext uri="{FF2B5EF4-FFF2-40B4-BE49-F238E27FC236}">
                <a16:creationId xmlns:a16="http://schemas.microsoft.com/office/drawing/2014/main" id="{58F64E2A-623E-A457-F2BA-D086966E8F12}"/>
              </a:ext>
            </a:extLst>
          </p:cNvPr>
          <p:cNvSpPr>
            <a:spLocks noGrp="1"/>
          </p:cNvSpPr>
          <p:nvPr>
            <p:ph idx="1"/>
          </p:nvPr>
        </p:nvSpPr>
        <p:spPr/>
        <p:txBody>
          <a:bodyPr>
            <a:normAutofit fontScale="92500" lnSpcReduction="20000"/>
          </a:bodyPr>
          <a:lstStyle/>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Joint bank account….Dr.</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 sundry debtor account … Dr.</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 Venturer account ….Dr.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    To venture account</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u="sng" dirty="0">
                <a:effectLst/>
                <a:latin typeface="Arial Black" panose="020B0A04020102020204" pitchFamily="34" charset="0"/>
                <a:ea typeface="Calibri" panose="020F0502020204030204" pitchFamily="34" charset="0"/>
                <a:cs typeface="Vrinda" panose="020B0502040204020203" pitchFamily="34" charset="0"/>
              </a:rPr>
              <a:t>6. Collections out of credit sales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joint bank account …Dr.</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 joint venture account…Dr.</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 To Saturday detour account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u="sng" dirty="0">
                <a:effectLst/>
                <a:latin typeface="Arial Black" panose="020B0A04020102020204" pitchFamily="34" charset="0"/>
                <a:ea typeface="Calibri" panose="020F0502020204030204" pitchFamily="34" charset="0"/>
                <a:cs typeface="Vrinda" panose="020B0502040204020203" pitchFamily="34" charset="0"/>
              </a:rPr>
              <a:t>7. Payment on account of credit purchase:</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Vendor/ Creditor </a:t>
            </a:r>
            <a:r>
              <a:rPr lang="en-US" sz="1800" dirty="0" err="1">
                <a:effectLst/>
                <a:latin typeface="Arial Black" panose="020B0A04020102020204" pitchFamily="34" charset="0"/>
                <a:ea typeface="Calibri" panose="020F0502020204030204" pitchFamily="34" charset="0"/>
                <a:cs typeface="Vrinda" panose="020B0502040204020203" pitchFamily="34" charset="0"/>
              </a:rPr>
              <a:t>Acccount</a:t>
            </a:r>
            <a:r>
              <a:rPr lang="en-US" sz="1800" dirty="0">
                <a:effectLst/>
                <a:latin typeface="Arial Black" panose="020B0A04020102020204" pitchFamily="34" charset="0"/>
                <a:ea typeface="Calibri" panose="020F0502020204030204" pitchFamily="34" charset="0"/>
                <a:cs typeface="Vrinda" panose="020B0502040204020203" pitchFamily="34" charset="0"/>
              </a:rPr>
              <a:t>…Dr.</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To Joint Bank A/c</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To Joint Venture A/c</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1800" dirty="0">
                <a:effectLst/>
                <a:latin typeface="Arial Black" panose="020B0A04020102020204" pitchFamily="34" charset="0"/>
                <a:ea typeface="Calibri" panose="020F0502020204030204" pitchFamily="34" charset="0"/>
                <a:cs typeface="Vrinda" panose="020B0502040204020203" pitchFamily="34" charset="0"/>
              </a:rPr>
              <a:t> </a:t>
            </a:r>
            <a:endParaRPr lang="en-IN" sz="1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2540461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D870F-2768-E670-F6BC-84703B56041D}"/>
              </a:ext>
            </a:extLst>
          </p:cNvPr>
          <p:cNvSpPr>
            <a:spLocks noGrp="1"/>
          </p:cNvSpPr>
          <p:nvPr>
            <p:ph type="title"/>
          </p:nvPr>
        </p:nvSpPr>
        <p:spPr/>
        <p:txBody>
          <a:bodyPr>
            <a:normAutofit fontScale="90000"/>
          </a:bodyPr>
          <a:lstStyle/>
          <a:p>
            <a:pPr algn="ctr"/>
            <a:r>
              <a:rPr lang="en-US" sz="3200" u="sng" dirty="0">
                <a:effectLst/>
                <a:latin typeface="Arial Black" panose="020B0A04020102020204" pitchFamily="34" charset="0"/>
                <a:ea typeface="Calibri" panose="020F0502020204030204" pitchFamily="34" charset="0"/>
                <a:cs typeface="Vrinda" panose="020B0502040204020203" pitchFamily="34" charset="0"/>
              </a:rPr>
              <a:t>How joint venture transactions are recorded</a:t>
            </a:r>
            <a:br>
              <a:rPr lang="en-IN" sz="3200" dirty="0">
                <a:effectLst/>
                <a:latin typeface="Calibri" panose="020F0502020204030204" pitchFamily="34" charset="0"/>
                <a:ea typeface="Calibri" panose="020F0502020204030204" pitchFamily="34" charset="0"/>
                <a:cs typeface="Vrinda" panose="020B0502040204020203" pitchFamily="34" charset="0"/>
              </a:rPr>
            </a:br>
            <a:endParaRPr lang="en-IN" sz="6000" dirty="0"/>
          </a:p>
        </p:txBody>
      </p:sp>
      <p:sp>
        <p:nvSpPr>
          <p:cNvPr id="3" name="Content Placeholder 2">
            <a:extLst>
              <a:ext uri="{FF2B5EF4-FFF2-40B4-BE49-F238E27FC236}">
                <a16:creationId xmlns:a16="http://schemas.microsoft.com/office/drawing/2014/main" id="{A0E501F8-57D2-D535-9342-498C6888526C}"/>
              </a:ext>
            </a:extLst>
          </p:cNvPr>
          <p:cNvSpPr>
            <a:spLocks noGrp="1"/>
          </p:cNvSpPr>
          <p:nvPr>
            <p:ph idx="1"/>
          </p:nvPr>
        </p:nvSpPr>
        <p:spPr/>
        <p:txBody>
          <a:bodyPr>
            <a:normAutofit fontScale="62500" lnSpcReduction="20000"/>
          </a:bodyPr>
          <a:lstStyle/>
          <a:p>
            <a:pPr marL="0" marR="0">
              <a:lnSpc>
                <a:spcPct val="107000"/>
              </a:lnSpc>
              <a:spcBef>
                <a:spcPts val="0"/>
              </a:spcBef>
              <a:spcAft>
                <a:spcPts val="800"/>
              </a:spcAft>
            </a:pPr>
            <a:r>
              <a:rPr lang="en-US" sz="2800" u="sng" dirty="0">
                <a:effectLst/>
                <a:latin typeface="Arial Black" panose="020B0A04020102020204" pitchFamily="34" charset="0"/>
                <a:ea typeface="Calibri" panose="020F0502020204030204" pitchFamily="34" charset="0"/>
                <a:cs typeface="Vrinda" panose="020B0502040204020203" pitchFamily="34" charset="0"/>
              </a:rPr>
              <a:t>8. Unsold goods taken by venturer</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dirty="0">
                <a:effectLst/>
                <a:latin typeface="Arial Black" panose="020B0A04020102020204" pitchFamily="34" charset="0"/>
                <a:ea typeface="Calibri" panose="020F0502020204030204" pitchFamily="34" charset="0"/>
                <a:cs typeface="Vrinda" panose="020B0502040204020203" pitchFamily="34" charset="0"/>
              </a:rPr>
              <a:t>Venturer account …Dr.</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dirty="0">
                <a:effectLst/>
                <a:latin typeface="Arial Black" panose="020B0A04020102020204" pitchFamily="34" charset="0"/>
                <a:ea typeface="Calibri" panose="020F0502020204030204" pitchFamily="34" charset="0"/>
                <a:cs typeface="Vrinda" panose="020B0502040204020203" pitchFamily="34" charset="0"/>
              </a:rPr>
              <a:t>To joint venture account</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u="sng" dirty="0">
                <a:effectLst/>
                <a:latin typeface="Arial Black" panose="020B0A04020102020204" pitchFamily="34" charset="0"/>
                <a:ea typeface="Calibri" panose="020F0502020204030204" pitchFamily="34" charset="0"/>
                <a:cs typeface="Vrinda" panose="020B0502040204020203" pitchFamily="34" charset="0"/>
              </a:rPr>
              <a:t>9. If any venturer is entitled two any Commission for managing the venture</a:t>
            </a:r>
            <a:r>
              <a:rPr lang="en-US" sz="2800" dirty="0">
                <a:effectLst/>
                <a:latin typeface="Arial Black" panose="020B0A04020102020204" pitchFamily="34" charset="0"/>
                <a:ea typeface="Calibri" panose="020F0502020204030204" pitchFamily="34" charset="0"/>
                <a:cs typeface="Vrinda" panose="020B0502040204020203" pitchFamily="34" charset="0"/>
              </a:rPr>
              <a:t>:</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dirty="0">
                <a:effectLst/>
                <a:latin typeface="Arial Black" panose="020B0A04020102020204" pitchFamily="34" charset="0"/>
                <a:ea typeface="Calibri" panose="020F0502020204030204" pitchFamily="34" charset="0"/>
                <a:cs typeface="Vrinda" panose="020B0502040204020203" pitchFamily="34" charset="0"/>
              </a:rPr>
              <a:t>Joint venture account ….Dr.</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dirty="0">
                <a:effectLst/>
                <a:latin typeface="Arial Black" panose="020B0A04020102020204" pitchFamily="34" charset="0"/>
                <a:ea typeface="Calibri" panose="020F0502020204030204" pitchFamily="34" charset="0"/>
                <a:cs typeface="Vrinda" panose="020B0502040204020203" pitchFamily="34" charset="0"/>
              </a:rPr>
              <a:t>To Venturer account</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dirty="0">
                <a:effectLst/>
                <a:latin typeface="Arial Black" panose="020B0A04020102020204" pitchFamily="34" charset="0"/>
                <a:ea typeface="Calibri" panose="020F0502020204030204" pitchFamily="34" charset="0"/>
                <a:cs typeface="Vrinda" panose="020B0502040204020203" pitchFamily="34" charset="0"/>
              </a:rPr>
              <a:t>10. If any venturer account shows any Debit balance :</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dirty="0">
                <a:effectLst/>
                <a:latin typeface="Arial Black" panose="020B0A04020102020204" pitchFamily="34" charset="0"/>
                <a:ea typeface="Calibri" panose="020F0502020204030204" pitchFamily="34" charset="0"/>
                <a:cs typeface="Vrinda" panose="020B0502040204020203" pitchFamily="34" charset="0"/>
              </a:rPr>
              <a:t>joint bank account ….. Dr.</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dirty="0">
                <a:effectLst/>
                <a:latin typeface="Arial Black" panose="020B0A04020102020204" pitchFamily="34" charset="0"/>
                <a:ea typeface="Calibri" panose="020F0502020204030204" pitchFamily="34" charset="0"/>
                <a:cs typeface="Vrinda" panose="020B0502040204020203" pitchFamily="34" charset="0"/>
              </a:rPr>
              <a:t>To Venturer A/c</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u="sng" dirty="0">
                <a:effectLst/>
                <a:latin typeface="Arial Black" panose="020B0A04020102020204" pitchFamily="34" charset="0"/>
                <a:ea typeface="Calibri" panose="020F0502020204030204" pitchFamily="34" charset="0"/>
                <a:cs typeface="Vrinda" panose="020B0502040204020203" pitchFamily="34" charset="0"/>
              </a:rPr>
              <a:t>11. In case of credit balance, the venturers are paid off:</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dirty="0">
                <a:effectLst/>
                <a:latin typeface="Arial Black" panose="020B0A04020102020204" pitchFamily="34" charset="0"/>
                <a:ea typeface="Calibri" panose="020F0502020204030204" pitchFamily="34" charset="0"/>
                <a:cs typeface="Vrinda" panose="020B0502040204020203" pitchFamily="34" charset="0"/>
              </a:rPr>
              <a:t>Venturer A/c…Dr.</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pPr marL="0" marR="0">
              <a:lnSpc>
                <a:spcPct val="107000"/>
              </a:lnSpc>
              <a:spcBef>
                <a:spcPts val="0"/>
              </a:spcBef>
              <a:spcAft>
                <a:spcPts val="800"/>
              </a:spcAft>
            </a:pPr>
            <a:r>
              <a:rPr lang="en-US" sz="2800" dirty="0">
                <a:effectLst/>
                <a:latin typeface="Arial Black" panose="020B0A04020102020204" pitchFamily="34" charset="0"/>
                <a:ea typeface="Calibri" panose="020F0502020204030204" pitchFamily="34" charset="0"/>
                <a:cs typeface="Vrinda" panose="020B0502040204020203" pitchFamily="34" charset="0"/>
              </a:rPr>
              <a:t>To     joint bank account</a:t>
            </a:r>
            <a:endParaRPr lang="en-IN" sz="2800" dirty="0">
              <a:effectLst/>
              <a:latin typeface="Calibri" panose="020F0502020204030204" pitchFamily="34" charset="0"/>
              <a:ea typeface="Calibri" panose="020F0502020204030204" pitchFamily="34" charset="0"/>
              <a:cs typeface="Vrinda" panose="020B0502040204020203" pitchFamily="34" charset="0"/>
            </a:endParaRPr>
          </a:p>
          <a:p>
            <a:endParaRPr lang="en-IN" dirty="0"/>
          </a:p>
        </p:txBody>
      </p:sp>
    </p:spTree>
    <p:extLst>
      <p:ext uri="{BB962C8B-B14F-4D97-AF65-F5344CB8AC3E}">
        <p14:creationId xmlns:p14="http://schemas.microsoft.com/office/powerpoint/2010/main" val="32438403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558</Words>
  <Application>Microsoft Office PowerPoint</Application>
  <PresentationFormat>Widescreen</PresentationFormat>
  <Paragraphs>66</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 Black</vt:lpstr>
      <vt:lpstr>Bauhaus 93</vt:lpstr>
      <vt:lpstr>Calibri</vt:lpstr>
      <vt:lpstr>Calibri Light</vt:lpstr>
      <vt:lpstr>Office Theme</vt:lpstr>
      <vt:lpstr>PowerPoint Presentation</vt:lpstr>
      <vt:lpstr>Definition </vt:lpstr>
      <vt:lpstr>Features of joint venture </vt:lpstr>
      <vt:lpstr>How joint venture transactions are recorded </vt:lpstr>
      <vt:lpstr>How joint venture transactions are recorded </vt:lpstr>
      <vt:lpstr>How joint venture transactions are recorded </vt:lpstr>
      <vt:lpstr>How joint venture transactions are recorded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MD ASIF IKBAL</dc:creator>
  <cp:lastModifiedBy>MD ASIF IKBAL</cp:lastModifiedBy>
  <cp:revision>1</cp:revision>
  <dcterms:created xsi:type="dcterms:W3CDTF">2023-01-09T09:17:54Z</dcterms:created>
  <dcterms:modified xsi:type="dcterms:W3CDTF">2023-01-09T09:19:18Z</dcterms:modified>
</cp:coreProperties>
</file>